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30456188" cy="42695813"/>
  <p:notesSz cx="9928225" cy="14357350"/>
  <p:defaultTextStyle>
    <a:defPPr>
      <a:defRPr lang="nb-NO"/>
    </a:defPPr>
    <a:lvl1pPr marL="0" algn="l" defTabSz="4179270" rtl="0" eaLnBrk="1" latinLnBrk="0" hangingPunct="1">
      <a:defRPr sz="8236" kern="1200">
        <a:solidFill>
          <a:schemeClr val="tx1"/>
        </a:solidFill>
        <a:latin typeface="+mn-lt"/>
        <a:ea typeface="+mn-ea"/>
        <a:cs typeface="+mn-cs"/>
      </a:defRPr>
    </a:lvl1pPr>
    <a:lvl2pPr marL="2089636" algn="l" defTabSz="4179270" rtl="0" eaLnBrk="1" latinLnBrk="0" hangingPunct="1">
      <a:defRPr sz="8236" kern="1200">
        <a:solidFill>
          <a:schemeClr val="tx1"/>
        </a:solidFill>
        <a:latin typeface="+mn-lt"/>
        <a:ea typeface="+mn-ea"/>
        <a:cs typeface="+mn-cs"/>
      </a:defRPr>
    </a:lvl2pPr>
    <a:lvl3pPr marL="4179270" algn="l" defTabSz="4179270" rtl="0" eaLnBrk="1" latinLnBrk="0" hangingPunct="1">
      <a:defRPr sz="8236" kern="1200">
        <a:solidFill>
          <a:schemeClr val="tx1"/>
        </a:solidFill>
        <a:latin typeface="+mn-lt"/>
        <a:ea typeface="+mn-ea"/>
        <a:cs typeface="+mn-cs"/>
      </a:defRPr>
    </a:lvl3pPr>
    <a:lvl4pPr marL="6268904" algn="l" defTabSz="4179270" rtl="0" eaLnBrk="1" latinLnBrk="0" hangingPunct="1">
      <a:defRPr sz="8236" kern="1200">
        <a:solidFill>
          <a:schemeClr val="tx1"/>
        </a:solidFill>
        <a:latin typeface="+mn-lt"/>
        <a:ea typeface="+mn-ea"/>
        <a:cs typeface="+mn-cs"/>
      </a:defRPr>
    </a:lvl4pPr>
    <a:lvl5pPr marL="8358539" algn="l" defTabSz="4179270" rtl="0" eaLnBrk="1" latinLnBrk="0" hangingPunct="1">
      <a:defRPr sz="8236" kern="1200">
        <a:solidFill>
          <a:schemeClr val="tx1"/>
        </a:solidFill>
        <a:latin typeface="+mn-lt"/>
        <a:ea typeface="+mn-ea"/>
        <a:cs typeface="+mn-cs"/>
      </a:defRPr>
    </a:lvl5pPr>
    <a:lvl6pPr marL="10448176" algn="l" defTabSz="4179270" rtl="0" eaLnBrk="1" latinLnBrk="0" hangingPunct="1">
      <a:defRPr sz="8236" kern="1200">
        <a:solidFill>
          <a:schemeClr val="tx1"/>
        </a:solidFill>
        <a:latin typeface="+mn-lt"/>
        <a:ea typeface="+mn-ea"/>
        <a:cs typeface="+mn-cs"/>
      </a:defRPr>
    </a:lvl6pPr>
    <a:lvl7pPr marL="12537810" algn="l" defTabSz="4179270" rtl="0" eaLnBrk="1" latinLnBrk="0" hangingPunct="1">
      <a:defRPr sz="8236" kern="1200">
        <a:solidFill>
          <a:schemeClr val="tx1"/>
        </a:solidFill>
        <a:latin typeface="+mn-lt"/>
        <a:ea typeface="+mn-ea"/>
        <a:cs typeface="+mn-cs"/>
      </a:defRPr>
    </a:lvl7pPr>
    <a:lvl8pPr marL="14627444" algn="l" defTabSz="4179270" rtl="0" eaLnBrk="1" latinLnBrk="0" hangingPunct="1">
      <a:defRPr sz="8236" kern="1200">
        <a:solidFill>
          <a:schemeClr val="tx1"/>
        </a:solidFill>
        <a:latin typeface="+mn-lt"/>
        <a:ea typeface="+mn-ea"/>
        <a:cs typeface="+mn-cs"/>
      </a:defRPr>
    </a:lvl8pPr>
    <a:lvl9pPr marL="16717080" algn="l" defTabSz="4179270" rtl="0" eaLnBrk="1" latinLnBrk="0" hangingPunct="1">
      <a:defRPr sz="823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8" userDrawn="1">
          <p15:clr>
            <a:srgbClr val="A4A3A4"/>
          </p15:clr>
        </p15:guide>
        <p15:guide id="2" pos="9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7A6008-EB8C-BC7E-52B4-E560949027A1}" name="Emelie Butler Forslund" initials="EBF" userId="S::emelie.forslund@aleris.se::ffab8eb8-0f9e-4547-97d6-7635af3a87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vien Jørgensen" initials="VJ" lastIdx="6" clrIdx="0">
    <p:extLst>
      <p:ext uri="{19B8F6BF-5375-455C-9EA6-DF929625EA0E}">
        <p15:presenceInfo xmlns:p15="http://schemas.microsoft.com/office/powerpoint/2012/main" userId="S-1-5-21-1370250876-1709593646-2220234579-130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5AD11"/>
    <a:srgbClr val="84BD00"/>
    <a:srgbClr val="1FB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ys stil 3 – uthev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ys stil 3 – uthev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96320" autoAdjust="0"/>
  </p:normalViewPr>
  <p:slideViewPr>
    <p:cSldViewPr>
      <p:cViewPr varScale="1">
        <p:scale>
          <a:sx n="10" d="100"/>
          <a:sy n="10" d="100"/>
        </p:scale>
        <p:origin x="1882" y="-370"/>
      </p:cViewPr>
      <p:guideLst>
        <p:guide orient="horz" pos="13448"/>
        <p:guide pos="9593"/>
      </p:guideLst>
    </p:cSldViewPr>
  </p:slideViewPr>
  <p:notesTextViewPr>
    <p:cViewPr>
      <p:scale>
        <a:sx n="1" d="1"/>
        <a:sy n="1" d="1"/>
      </p:scale>
      <p:origin x="0" y="0"/>
    </p:cViewPr>
  </p:notesTextViewPr>
  <p:notesViewPr>
    <p:cSldViewPr>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302231" cy="720361"/>
          </a:xfrm>
          <a:prstGeom prst="rect">
            <a:avLst/>
          </a:prstGeom>
        </p:spPr>
        <p:txBody>
          <a:bodyPr vert="horz" lIns="135212" tIns="67606" rIns="135212" bIns="67606" rtlCol="0"/>
          <a:lstStyle>
            <a:lvl1pPr algn="l">
              <a:defRPr sz="1800"/>
            </a:lvl1pPr>
          </a:lstStyle>
          <a:p>
            <a:endParaRPr lang="nb-NO"/>
          </a:p>
        </p:txBody>
      </p:sp>
      <p:sp>
        <p:nvSpPr>
          <p:cNvPr id="3" name="Plassholder for dato 2"/>
          <p:cNvSpPr>
            <a:spLocks noGrp="1"/>
          </p:cNvSpPr>
          <p:nvPr>
            <p:ph type="dt" idx="1"/>
          </p:nvPr>
        </p:nvSpPr>
        <p:spPr>
          <a:xfrm>
            <a:off x="5623697" y="0"/>
            <a:ext cx="4302231" cy="720361"/>
          </a:xfrm>
          <a:prstGeom prst="rect">
            <a:avLst/>
          </a:prstGeom>
        </p:spPr>
        <p:txBody>
          <a:bodyPr vert="horz" lIns="135212" tIns="67606" rIns="135212" bIns="67606" rtlCol="0"/>
          <a:lstStyle>
            <a:lvl1pPr algn="r">
              <a:defRPr sz="1800"/>
            </a:lvl1pPr>
          </a:lstStyle>
          <a:p>
            <a:fld id="{D01BD0D4-1685-467A-8DFD-907E92DD3884}" type="datetimeFigureOut">
              <a:rPr lang="nb-NO" smtClean="0"/>
              <a:t>17.05.2022</a:t>
            </a:fld>
            <a:endParaRPr lang="nb-NO"/>
          </a:p>
        </p:txBody>
      </p:sp>
      <p:sp>
        <p:nvSpPr>
          <p:cNvPr id="4" name="Plassholder for lysbilde 3"/>
          <p:cNvSpPr>
            <a:spLocks noGrp="1" noRot="1" noChangeAspect="1"/>
          </p:cNvSpPr>
          <p:nvPr>
            <p:ph type="sldImg" idx="2"/>
          </p:nvPr>
        </p:nvSpPr>
        <p:spPr>
          <a:xfrm>
            <a:off x="3236913" y="1795463"/>
            <a:ext cx="3454400" cy="4845050"/>
          </a:xfrm>
          <a:prstGeom prst="rect">
            <a:avLst/>
          </a:prstGeom>
          <a:noFill/>
          <a:ln w="12700">
            <a:solidFill>
              <a:prstClr val="black"/>
            </a:solidFill>
          </a:ln>
        </p:spPr>
        <p:txBody>
          <a:bodyPr vert="horz" lIns="135212" tIns="67606" rIns="135212" bIns="67606" rtlCol="0" anchor="ctr"/>
          <a:lstStyle/>
          <a:p>
            <a:endParaRPr lang="nb-NO"/>
          </a:p>
        </p:txBody>
      </p:sp>
      <p:sp>
        <p:nvSpPr>
          <p:cNvPr id="5" name="Plassholder for notater 4"/>
          <p:cNvSpPr>
            <a:spLocks noGrp="1"/>
          </p:cNvSpPr>
          <p:nvPr>
            <p:ph type="body" sz="quarter" idx="3"/>
          </p:nvPr>
        </p:nvSpPr>
        <p:spPr>
          <a:xfrm>
            <a:off x="992823" y="6909474"/>
            <a:ext cx="7942579" cy="5653207"/>
          </a:xfrm>
          <a:prstGeom prst="rect">
            <a:avLst/>
          </a:prstGeom>
        </p:spPr>
        <p:txBody>
          <a:bodyPr vert="horz" lIns="135212" tIns="67606" rIns="135212" bIns="67606"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13636992"/>
            <a:ext cx="4302231" cy="720360"/>
          </a:xfrm>
          <a:prstGeom prst="rect">
            <a:avLst/>
          </a:prstGeom>
        </p:spPr>
        <p:txBody>
          <a:bodyPr vert="horz" lIns="135212" tIns="67606" rIns="135212" bIns="67606" rtlCol="0" anchor="b"/>
          <a:lstStyle>
            <a:lvl1pPr algn="l">
              <a:defRPr sz="1800"/>
            </a:lvl1pPr>
          </a:lstStyle>
          <a:p>
            <a:endParaRPr lang="nb-NO"/>
          </a:p>
        </p:txBody>
      </p:sp>
      <p:sp>
        <p:nvSpPr>
          <p:cNvPr id="7" name="Plassholder for lysbildenummer 6"/>
          <p:cNvSpPr>
            <a:spLocks noGrp="1"/>
          </p:cNvSpPr>
          <p:nvPr>
            <p:ph type="sldNum" sz="quarter" idx="5"/>
          </p:nvPr>
        </p:nvSpPr>
        <p:spPr>
          <a:xfrm>
            <a:off x="5623697" y="13636992"/>
            <a:ext cx="4302231" cy="720360"/>
          </a:xfrm>
          <a:prstGeom prst="rect">
            <a:avLst/>
          </a:prstGeom>
        </p:spPr>
        <p:txBody>
          <a:bodyPr vert="horz" lIns="135212" tIns="67606" rIns="135212" bIns="67606" rtlCol="0" anchor="b"/>
          <a:lstStyle>
            <a:lvl1pPr algn="r">
              <a:defRPr sz="1800"/>
            </a:lvl1pPr>
          </a:lstStyle>
          <a:p>
            <a:fld id="{30B380B4-9731-4E28-873F-2E2DD21FF06E}" type="slidenum">
              <a:rPr lang="nb-NO" smtClean="0"/>
              <a:t>‹#›</a:t>
            </a:fld>
            <a:endParaRPr lang="nb-NO"/>
          </a:p>
        </p:txBody>
      </p:sp>
    </p:spTree>
    <p:extLst>
      <p:ext uri="{BB962C8B-B14F-4D97-AF65-F5344CB8AC3E}">
        <p14:creationId xmlns:p14="http://schemas.microsoft.com/office/powerpoint/2010/main" val="3698935781"/>
      </p:ext>
    </p:extLst>
  </p:cSld>
  <p:clrMap bg1="lt1" tx1="dk1" bg2="lt2" tx2="dk2" accent1="accent1" accent2="accent2" accent3="accent3" accent4="accent4" accent5="accent5" accent6="accent6" hlink="hlink" folHlink="folHlink"/>
  <p:notesStyle>
    <a:lvl1pPr marL="0" algn="l" defTabSz="1032010" rtl="0" eaLnBrk="1" latinLnBrk="0" hangingPunct="1">
      <a:defRPr sz="1354" kern="1200">
        <a:solidFill>
          <a:schemeClr val="tx1"/>
        </a:solidFill>
        <a:latin typeface="+mn-lt"/>
        <a:ea typeface="+mn-ea"/>
        <a:cs typeface="+mn-cs"/>
      </a:defRPr>
    </a:lvl1pPr>
    <a:lvl2pPr marL="516005" algn="l" defTabSz="1032010" rtl="0" eaLnBrk="1" latinLnBrk="0" hangingPunct="1">
      <a:defRPr sz="1354" kern="1200">
        <a:solidFill>
          <a:schemeClr val="tx1"/>
        </a:solidFill>
        <a:latin typeface="+mn-lt"/>
        <a:ea typeface="+mn-ea"/>
        <a:cs typeface="+mn-cs"/>
      </a:defRPr>
    </a:lvl2pPr>
    <a:lvl3pPr marL="1032010" algn="l" defTabSz="1032010" rtl="0" eaLnBrk="1" latinLnBrk="0" hangingPunct="1">
      <a:defRPr sz="1354" kern="1200">
        <a:solidFill>
          <a:schemeClr val="tx1"/>
        </a:solidFill>
        <a:latin typeface="+mn-lt"/>
        <a:ea typeface="+mn-ea"/>
        <a:cs typeface="+mn-cs"/>
      </a:defRPr>
    </a:lvl3pPr>
    <a:lvl4pPr marL="1548015" algn="l" defTabSz="1032010" rtl="0" eaLnBrk="1" latinLnBrk="0" hangingPunct="1">
      <a:defRPr sz="1354" kern="1200">
        <a:solidFill>
          <a:schemeClr val="tx1"/>
        </a:solidFill>
        <a:latin typeface="+mn-lt"/>
        <a:ea typeface="+mn-ea"/>
        <a:cs typeface="+mn-cs"/>
      </a:defRPr>
    </a:lvl4pPr>
    <a:lvl5pPr marL="2064020" algn="l" defTabSz="1032010" rtl="0" eaLnBrk="1" latinLnBrk="0" hangingPunct="1">
      <a:defRPr sz="1354" kern="1200">
        <a:solidFill>
          <a:schemeClr val="tx1"/>
        </a:solidFill>
        <a:latin typeface="+mn-lt"/>
        <a:ea typeface="+mn-ea"/>
        <a:cs typeface="+mn-cs"/>
      </a:defRPr>
    </a:lvl5pPr>
    <a:lvl6pPr marL="2580025" algn="l" defTabSz="1032010" rtl="0" eaLnBrk="1" latinLnBrk="0" hangingPunct="1">
      <a:defRPr sz="1354" kern="1200">
        <a:solidFill>
          <a:schemeClr val="tx1"/>
        </a:solidFill>
        <a:latin typeface="+mn-lt"/>
        <a:ea typeface="+mn-ea"/>
        <a:cs typeface="+mn-cs"/>
      </a:defRPr>
    </a:lvl6pPr>
    <a:lvl7pPr marL="3096029" algn="l" defTabSz="1032010" rtl="0" eaLnBrk="1" latinLnBrk="0" hangingPunct="1">
      <a:defRPr sz="1354" kern="1200">
        <a:solidFill>
          <a:schemeClr val="tx1"/>
        </a:solidFill>
        <a:latin typeface="+mn-lt"/>
        <a:ea typeface="+mn-ea"/>
        <a:cs typeface="+mn-cs"/>
      </a:defRPr>
    </a:lvl7pPr>
    <a:lvl8pPr marL="3612035" algn="l" defTabSz="1032010" rtl="0" eaLnBrk="1" latinLnBrk="0" hangingPunct="1">
      <a:defRPr sz="1354" kern="1200">
        <a:solidFill>
          <a:schemeClr val="tx1"/>
        </a:solidFill>
        <a:latin typeface="+mn-lt"/>
        <a:ea typeface="+mn-ea"/>
        <a:cs typeface="+mn-cs"/>
      </a:defRPr>
    </a:lvl8pPr>
    <a:lvl9pPr marL="4128040" algn="l" defTabSz="1032010" rtl="0" eaLnBrk="1" latinLnBrk="0" hangingPunct="1">
      <a:defRPr sz="13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236913" y="1795463"/>
            <a:ext cx="3454400" cy="484505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0B380B4-9731-4E28-873F-2E2DD21FF06E}" type="slidenum">
              <a:rPr lang="nb-NO" smtClean="0"/>
              <a:t>1</a:t>
            </a:fld>
            <a:endParaRPr lang="nb-NO"/>
          </a:p>
        </p:txBody>
      </p:sp>
    </p:spTree>
    <p:extLst>
      <p:ext uri="{BB962C8B-B14F-4D97-AF65-F5344CB8AC3E}">
        <p14:creationId xmlns:p14="http://schemas.microsoft.com/office/powerpoint/2010/main" val="3106729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724" b="5718"/>
          <a:stretch/>
        </p:blipFill>
        <p:spPr>
          <a:xfrm>
            <a:off x="1" y="1"/>
            <a:ext cx="30479924" cy="7618901"/>
          </a:xfrm>
          <a:prstGeom prst="rect">
            <a:avLst/>
          </a:prstGeom>
        </p:spPr>
      </p:pic>
      <p:sp>
        <p:nvSpPr>
          <p:cNvPr id="9" name="Tittel 1"/>
          <p:cNvSpPr>
            <a:spLocks noGrp="1"/>
          </p:cNvSpPr>
          <p:nvPr>
            <p:ph type="ctrTitle"/>
          </p:nvPr>
        </p:nvSpPr>
        <p:spPr>
          <a:xfrm>
            <a:off x="2284215" y="2562014"/>
            <a:ext cx="25887760" cy="2561712"/>
          </a:xfrm>
        </p:spPr>
        <p:txBody>
          <a:bodyPr>
            <a:normAutofit/>
          </a:bodyPr>
          <a:lstStyle>
            <a:lvl1pPr algn="l">
              <a:defRPr sz="6299" b="1">
                <a:solidFill>
                  <a:schemeClr val="bg1"/>
                </a:solidFill>
              </a:defRPr>
            </a:lvl1pPr>
          </a:lstStyle>
          <a:p>
            <a:r>
              <a:rPr lang="nb-NO"/>
              <a:t>Klikk for å redigere tittelstil</a:t>
            </a:r>
            <a:endParaRPr lang="nb-NO" dirty="0"/>
          </a:p>
        </p:txBody>
      </p:sp>
      <p:sp>
        <p:nvSpPr>
          <p:cNvPr id="11" name="Plassholder for tekst 10"/>
          <p:cNvSpPr>
            <a:spLocks noGrp="1"/>
          </p:cNvSpPr>
          <p:nvPr>
            <p:ph type="body" sz="quarter" idx="11"/>
          </p:nvPr>
        </p:nvSpPr>
        <p:spPr>
          <a:xfrm>
            <a:off x="2284394" y="5465288"/>
            <a:ext cx="25887400" cy="2153617"/>
          </a:xfrm>
        </p:spPr>
        <p:txBody>
          <a:bodyPr>
            <a:normAutofit/>
          </a:bodyPr>
          <a:lstStyle>
            <a:lvl1pPr marL="0" indent="0">
              <a:buNone/>
              <a:defRPr sz="2940" b="1">
                <a:solidFill>
                  <a:schemeClr val="bg1"/>
                </a:solidFill>
              </a:defRPr>
            </a:lvl1pPr>
          </a:lstStyle>
          <a:p>
            <a:pPr lvl="0"/>
            <a:r>
              <a:rPr lang="nb-NO"/>
              <a:t>Rediger tekststiler i malen</a:t>
            </a:r>
          </a:p>
        </p:txBody>
      </p:sp>
      <p:sp>
        <p:nvSpPr>
          <p:cNvPr id="13" name="Plassholder for tekst 12"/>
          <p:cNvSpPr>
            <a:spLocks noGrp="1"/>
          </p:cNvSpPr>
          <p:nvPr>
            <p:ph type="body" sz="quarter" idx="12"/>
          </p:nvPr>
        </p:nvSpPr>
        <p:spPr>
          <a:xfrm>
            <a:off x="2284550" y="8539340"/>
            <a:ext cx="14466332" cy="3327576"/>
          </a:xfrm>
        </p:spPr>
        <p:txBody>
          <a:bodyPr>
            <a:normAutofit/>
          </a:bodyPr>
          <a:lstStyle>
            <a:lvl1pPr marL="0" indent="0">
              <a:buNone/>
              <a:defRPr sz="3150">
                <a:solidFill>
                  <a:srgbClr val="000000"/>
                </a:solidFill>
              </a:defRPr>
            </a:lvl1pPr>
            <a:lvl2pPr>
              <a:defRPr sz="3150"/>
            </a:lvl2pPr>
            <a:lvl3pPr>
              <a:defRPr sz="3150"/>
            </a:lvl3pPr>
            <a:lvl4pPr>
              <a:defRPr sz="3150"/>
            </a:lvl4pPr>
            <a:lvl5pPr>
              <a:defRPr sz="3150"/>
            </a:lvl5pPr>
          </a:lstStyle>
          <a:p>
            <a:pPr lvl="0"/>
            <a:r>
              <a:rPr lang="nb-NO"/>
              <a:t>Rediger tekststiler i malen</a:t>
            </a:r>
          </a:p>
        </p:txBody>
      </p:sp>
      <p:sp>
        <p:nvSpPr>
          <p:cNvPr id="15" name="Plassholder for tekst 14"/>
          <p:cNvSpPr>
            <a:spLocks noGrp="1"/>
          </p:cNvSpPr>
          <p:nvPr>
            <p:ph type="body" sz="quarter" idx="13"/>
          </p:nvPr>
        </p:nvSpPr>
        <p:spPr>
          <a:xfrm>
            <a:off x="17512432" y="8539341"/>
            <a:ext cx="10659361" cy="5977331"/>
          </a:xfrm>
        </p:spPr>
        <p:txBody>
          <a:bodyPr>
            <a:normAutofit/>
          </a:bodyPr>
          <a:lstStyle>
            <a:lvl1pPr marL="0" indent="0">
              <a:buNone/>
              <a:defRPr sz="3150">
                <a:solidFill>
                  <a:srgbClr val="000000"/>
                </a:solidFill>
              </a:defRPr>
            </a:lvl1pPr>
          </a:lstStyle>
          <a:p>
            <a:pPr lvl="0"/>
            <a:r>
              <a:rPr lang="nb-NO"/>
              <a:t>Rediger tekststiler i malen</a:t>
            </a:r>
          </a:p>
        </p:txBody>
      </p:sp>
      <p:sp>
        <p:nvSpPr>
          <p:cNvPr id="17" name="Plassholder for tekst 16"/>
          <p:cNvSpPr>
            <a:spLocks noGrp="1"/>
          </p:cNvSpPr>
          <p:nvPr>
            <p:ph type="body" sz="quarter" idx="14"/>
          </p:nvPr>
        </p:nvSpPr>
        <p:spPr>
          <a:xfrm>
            <a:off x="2284394" y="29033048"/>
            <a:ext cx="25887400" cy="9392948"/>
          </a:xfrm>
        </p:spPr>
        <p:txBody>
          <a:bodyPr>
            <a:normAutofit/>
          </a:bodyPr>
          <a:lstStyle>
            <a:lvl1pPr marL="0" indent="0">
              <a:buNone/>
              <a:defRPr sz="3150">
                <a:solidFill>
                  <a:srgbClr val="000000"/>
                </a:solidFill>
              </a:defRPr>
            </a:lvl1pPr>
          </a:lstStyle>
          <a:p>
            <a:pPr lvl="0"/>
            <a:r>
              <a:rPr lang="nb-NO"/>
              <a:t>Rediger tekststiler i malen</a:t>
            </a:r>
          </a:p>
        </p:txBody>
      </p:sp>
      <p:sp>
        <p:nvSpPr>
          <p:cNvPr id="19" name="Plassholder for tekst 18"/>
          <p:cNvSpPr>
            <a:spLocks noGrp="1"/>
          </p:cNvSpPr>
          <p:nvPr>
            <p:ph type="body" sz="quarter" idx="15"/>
          </p:nvPr>
        </p:nvSpPr>
        <p:spPr>
          <a:xfrm>
            <a:off x="17512434" y="15370575"/>
            <a:ext cx="10659362" cy="5977331"/>
          </a:xfrm>
        </p:spPr>
        <p:txBody>
          <a:bodyPr>
            <a:normAutofit/>
          </a:bodyPr>
          <a:lstStyle>
            <a:lvl1pPr marL="0" indent="0">
              <a:buNone/>
              <a:defRPr sz="3150">
                <a:solidFill>
                  <a:srgbClr val="000000"/>
                </a:solidFill>
              </a:defRPr>
            </a:lvl1pPr>
          </a:lstStyle>
          <a:p>
            <a:pPr lvl="0"/>
            <a:r>
              <a:rPr lang="nb-NO"/>
              <a:t>Rediger tekststiler i malen</a:t>
            </a:r>
          </a:p>
        </p:txBody>
      </p:sp>
      <p:cxnSp>
        <p:nvCxnSpPr>
          <p:cNvPr id="23" name="Rett linje 22"/>
          <p:cNvCxnSpPr/>
          <p:nvPr userDrawn="1"/>
        </p:nvCxnSpPr>
        <p:spPr>
          <a:xfrm>
            <a:off x="1666462" y="39441399"/>
            <a:ext cx="27352701"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28" name="Bild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92307" y="40237514"/>
            <a:ext cx="8527794" cy="824693"/>
          </a:xfrm>
          <a:prstGeom prst="rect">
            <a:avLst/>
          </a:prstGeom>
        </p:spPr>
      </p:pic>
      <p:sp>
        <p:nvSpPr>
          <p:cNvPr id="6" name="Plassholder for bilde 5"/>
          <p:cNvSpPr>
            <a:spLocks noGrp="1"/>
          </p:cNvSpPr>
          <p:nvPr>
            <p:ph type="pic" sz="quarter" idx="17"/>
          </p:nvPr>
        </p:nvSpPr>
        <p:spPr>
          <a:xfrm>
            <a:off x="2284215" y="12942202"/>
            <a:ext cx="10659517" cy="5977331"/>
          </a:xfrm>
        </p:spPr>
        <p:txBody>
          <a:bodyPr>
            <a:normAutofit/>
          </a:bodyPr>
          <a:lstStyle>
            <a:lvl1pPr marL="0" indent="0">
              <a:buNone/>
              <a:defRPr sz="3150">
                <a:solidFill>
                  <a:srgbClr val="000000"/>
                </a:solidFill>
              </a:defRPr>
            </a:lvl1pPr>
          </a:lstStyle>
          <a:p>
            <a:r>
              <a:rPr lang="nb-NO"/>
              <a:t>Klikk ikonet for å legge til et bilde</a:t>
            </a:r>
            <a:endParaRPr lang="nb-NO" dirty="0"/>
          </a:p>
        </p:txBody>
      </p:sp>
    </p:spTree>
    <p:extLst>
      <p:ext uri="{BB962C8B-B14F-4D97-AF65-F5344CB8AC3E}">
        <p14:creationId xmlns:p14="http://schemas.microsoft.com/office/powerpoint/2010/main" val="35511470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522811" y="1709815"/>
            <a:ext cx="27410569" cy="7115969"/>
          </a:xfrm>
          <a:prstGeom prst="rect">
            <a:avLst/>
          </a:prstGeom>
        </p:spPr>
        <p:txBody>
          <a:bodyPr vert="horz" lIns="370332" tIns="185166" rIns="370332" bIns="185166" rtlCol="0" anchor="ctr">
            <a:normAutofit/>
          </a:bodyPr>
          <a:lstStyle/>
          <a:p>
            <a:r>
              <a:rPr lang="nb-NO"/>
              <a:t>Klikk for å redigere tittelstil</a:t>
            </a:r>
          </a:p>
        </p:txBody>
      </p:sp>
      <p:sp>
        <p:nvSpPr>
          <p:cNvPr id="3" name="Plassholder for tekst 2"/>
          <p:cNvSpPr>
            <a:spLocks noGrp="1"/>
          </p:cNvSpPr>
          <p:nvPr>
            <p:ph type="body" idx="1"/>
          </p:nvPr>
        </p:nvSpPr>
        <p:spPr>
          <a:xfrm>
            <a:off x="1522811" y="9962360"/>
            <a:ext cx="27410569" cy="28177263"/>
          </a:xfrm>
          <a:prstGeom prst="rect">
            <a:avLst/>
          </a:prstGeom>
        </p:spPr>
        <p:txBody>
          <a:bodyPr vert="horz" lIns="370332" tIns="185166" rIns="370332" bIns="185166"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522810" y="39572696"/>
            <a:ext cx="7106444" cy="2273157"/>
          </a:xfrm>
          <a:prstGeom prst="rect">
            <a:avLst/>
          </a:prstGeom>
        </p:spPr>
        <p:txBody>
          <a:bodyPr vert="horz" lIns="370332" tIns="185166" rIns="370332" bIns="185166" rtlCol="0" anchor="ctr"/>
          <a:lstStyle>
            <a:lvl1pPr algn="l">
              <a:defRPr sz="5145">
                <a:solidFill>
                  <a:schemeClr val="tx1">
                    <a:tint val="75000"/>
                  </a:schemeClr>
                </a:solidFill>
              </a:defRPr>
            </a:lvl1pPr>
          </a:lstStyle>
          <a:p>
            <a:fld id="{FA77773A-73D0-4D2E-900E-36E48A3D1143}" type="datetimeFigureOut">
              <a:rPr lang="nb-NO" smtClean="0"/>
              <a:t>17.05.2022</a:t>
            </a:fld>
            <a:endParaRPr lang="nb-NO"/>
          </a:p>
        </p:txBody>
      </p:sp>
      <p:sp>
        <p:nvSpPr>
          <p:cNvPr id="5" name="Plassholder for bunntekst 4"/>
          <p:cNvSpPr>
            <a:spLocks noGrp="1"/>
          </p:cNvSpPr>
          <p:nvPr>
            <p:ph type="ftr" sz="quarter" idx="3"/>
          </p:nvPr>
        </p:nvSpPr>
        <p:spPr>
          <a:xfrm>
            <a:off x="10405866" y="39572696"/>
            <a:ext cx="9644459" cy="2273157"/>
          </a:xfrm>
          <a:prstGeom prst="rect">
            <a:avLst/>
          </a:prstGeom>
        </p:spPr>
        <p:txBody>
          <a:bodyPr vert="horz" lIns="370332" tIns="185166" rIns="370332" bIns="185166" rtlCol="0" anchor="ctr"/>
          <a:lstStyle>
            <a:lvl1pPr algn="ctr">
              <a:defRPr sz="5145">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21826936" y="39572696"/>
            <a:ext cx="7106444" cy="2273157"/>
          </a:xfrm>
          <a:prstGeom prst="rect">
            <a:avLst/>
          </a:prstGeom>
        </p:spPr>
        <p:txBody>
          <a:bodyPr vert="horz" lIns="370332" tIns="185166" rIns="370332" bIns="185166" rtlCol="0" anchor="ctr"/>
          <a:lstStyle>
            <a:lvl1pPr algn="r">
              <a:defRPr sz="5145">
                <a:solidFill>
                  <a:schemeClr val="tx1">
                    <a:tint val="75000"/>
                  </a:schemeClr>
                </a:solidFill>
              </a:defRPr>
            </a:lvl1pPr>
          </a:lstStyle>
          <a:p>
            <a:fld id="{5519A7C1-714E-4C5B-84CC-CF58B25503D1}" type="slidenum">
              <a:rPr lang="nb-NO" smtClean="0"/>
              <a:t>‹#›</a:t>
            </a:fld>
            <a:endParaRPr lang="nb-NO"/>
          </a:p>
        </p:txBody>
      </p:sp>
    </p:spTree>
    <p:extLst>
      <p:ext uri="{BB962C8B-B14F-4D97-AF65-F5344CB8AC3E}">
        <p14:creationId xmlns:p14="http://schemas.microsoft.com/office/powerpoint/2010/main" val="356975836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3888181" rtl="0" eaLnBrk="1" latinLnBrk="0" hangingPunct="1">
        <a:spcBef>
          <a:spcPct val="0"/>
        </a:spcBef>
        <a:buNone/>
        <a:defRPr sz="18689" kern="1200">
          <a:solidFill>
            <a:schemeClr val="tx1"/>
          </a:solidFill>
          <a:latin typeface="+mj-lt"/>
          <a:ea typeface="+mj-ea"/>
          <a:cs typeface="+mj-cs"/>
        </a:defRPr>
      </a:lvl1pPr>
    </p:titleStyle>
    <p:bodyStyle>
      <a:lvl1pPr marL="1458068" indent="-1458068" algn="l" defTabSz="3888181" rtl="0" eaLnBrk="1" latinLnBrk="0" hangingPunct="1">
        <a:spcBef>
          <a:spcPct val="20000"/>
        </a:spcBef>
        <a:buFont typeface="Arial" panose="020B0604020202020204" pitchFamily="34" charset="0"/>
        <a:buChar char="•"/>
        <a:defRPr sz="13649" kern="1200">
          <a:solidFill>
            <a:schemeClr val="tx1"/>
          </a:solidFill>
          <a:latin typeface="+mn-lt"/>
          <a:ea typeface="+mn-ea"/>
          <a:cs typeface="+mn-cs"/>
        </a:defRPr>
      </a:lvl1pPr>
      <a:lvl2pPr marL="3159147" indent="-1215057" algn="l" defTabSz="3888181" rtl="0" eaLnBrk="1" latinLnBrk="0" hangingPunct="1">
        <a:spcBef>
          <a:spcPct val="20000"/>
        </a:spcBef>
        <a:buFont typeface="Arial" panose="020B0604020202020204" pitchFamily="34" charset="0"/>
        <a:buChar char="–"/>
        <a:defRPr sz="11864" kern="1200">
          <a:solidFill>
            <a:schemeClr val="tx1"/>
          </a:solidFill>
          <a:latin typeface="+mn-lt"/>
          <a:ea typeface="+mn-ea"/>
          <a:cs typeface="+mn-cs"/>
        </a:defRPr>
      </a:lvl2pPr>
      <a:lvl3pPr marL="4860225" indent="-972045" algn="l" defTabSz="3888181" rtl="0" eaLnBrk="1" latinLnBrk="0" hangingPunct="1">
        <a:spcBef>
          <a:spcPct val="20000"/>
        </a:spcBef>
        <a:buFont typeface="Arial" panose="020B0604020202020204" pitchFamily="34" charset="0"/>
        <a:buChar char="•"/>
        <a:defRPr sz="10184" kern="1200">
          <a:solidFill>
            <a:schemeClr val="tx1"/>
          </a:solidFill>
          <a:latin typeface="+mn-lt"/>
          <a:ea typeface="+mn-ea"/>
          <a:cs typeface="+mn-cs"/>
        </a:defRPr>
      </a:lvl3pPr>
      <a:lvl4pPr marL="6804315" indent="-972045" algn="l" defTabSz="3888181" rtl="0" eaLnBrk="1" latinLnBrk="0" hangingPunct="1">
        <a:spcBef>
          <a:spcPct val="20000"/>
        </a:spcBef>
        <a:buFont typeface="Arial" panose="020B0604020202020204" pitchFamily="34" charset="0"/>
        <a:buChar char="–"/>
        <a:defRPr sz="8504" kern="1200">
          <a:solidFill>
            <a:schemeClr val="tx1"/>
          </a:solidFill>
          <a:latin typeface="+mn-lt"/>
          <a:ea typeface="+mn-ea"/>
          <a:cs typeface="+mn-cs"/>
        </a:defRPr>
      </a:lvl4pPr>
      <a:lvl5pPr marL="8748405" indent="-972045" algn="l" defTabSz="3888181" rtl="0" eaLnBrk="1" latinLnBrk="0" hangingPunct="1">
        <a:spcBef>
          <a:spcPct val="20000"/>
        </a:spcBef>
        <a:buFont typeface="Arial" panose="020B0604020202020204" pitchFamily="34" charset="0"/>
        <a:buChar char="»"/>
        <a:defRPr sz="8504" kern="1200">
          <a:solidFill>
            <a:schemeClr val="tx1"/>
          </a:solidFill>
          <a:latin typeface="+mn-lt"/>
          <a:ea typeface="+mn-ea"/>
          <a:cs typeface="+mn-cs"/>
        </a:defRPr>
      </a:lvl5pPr>
      <a:lvl6pPr marL="10692494" indent="-972045" algn="l" defTabSz="3888181" rtl="0" eaLnBrk="1" latinLnBrk="0" hangingPunct="1">
        <a:spcBef>
          <a:spcPct val="20000"/>
        </a:spcBef>
        <a:buFont typeface="Arial" panose="020B0604020202020204" pitchFamily="34" charset="0"/>
        <a:buChar char="•"/>
        <a:defRPr sz="8504" kern="1200">
          <a:solidFill>
            <a:schemeClr val="tx1"/>
          </a:solidFill>
          <a:latin typeface="+mn-lt"/>
          <a:ea typeface="+mn-ea"/>
          <a:cs typeface="+mn-cs"/>
        </a:defRPr>
      </a:lvl6pPr>
      <a:lvl7pPr marL="12636585" indent="-972045" algn="l" defTabSz="3888181" rtl="0" eaLnBrk="1" latinLnBrk="0" hangingPunct="1">
        <a:spcBef>
          <a:spcPct val="20000"/>
        </a:spcBef>
        <a:buFont typeface="Arial" panose="020B0604020202020204" pitchFamily="34" charset="0"/>
        <a:buChar char="•"/>
        <a:defRPr sz="8504" kern="1200">
          <a:solidFill>
            <a:schemeClr val="tx1"/>
          </a:solidFill>
          <a:latin typeface="+mn-lt"/>
          <a:ea typeface="+mn-ea"/>
          <a:cs typeface="+mn-cs"/>
        </a:defRPr>
      </a:lvl7pPr>
      <a:lvl8pPr marL="14580675" indent="-972045" algn="l" defTabSz="3888181" rtl="0" eaLnBrk="1" latinLnBrk="0" hangingPunct="1">
        <a:spcBef>
          <a:spcPct val="20000"/>
        </a:spcBef>
        <a:buFont typeface="Arial" panose="020B0604020202020204" pitchFamily="34" charset="0"/>
        <a:buChar char="•"/>
        <a:defRPr sz="8504" kern="1200">
          <a:solidFill>
            <a:schemeClr val="tx1"/>
          </a:solidFill>
          <a:latin typeface="+mn-lt"/>
          <a:ea typeface="+mn-ea"/>
          <a:cs typeface="+mn-cs"/>
        </a:defRPr>
      </a:lvl8pPr>
      <a:lvl9pPr marL="16524766" indent="-972045" algn="l" defTabSz="3888181" rtl="0" eaLnBrk="1" latinLnBrk="0" hangingPunct="1">
        <a:spcBef>
          <a:spcPct val="20000"/>
        </a:spcBef>
        <a:buFont typeface="Arial" panose="020B0604020202020204" pitchFamily="34" charset="0"/>
        <a:buChar char="•"/>
        <a:defRPr sz="8504" kern="1200">
          <a:solidFill>
            <a:schemeClr val="tx1"/>
          </a:solidFill>
          <a:latin typeface="+mn-lt"/>
          <a:ea typeface="+mn-ea"/>
          <a:cs typeface="+mn-cs"/>
        </a:defRPr>
      </a:lvl9pPr>
    </p:bodyStyle>
    <p:otherStyle>
      <a:defPPr>
        <a:defRPr lang="nb-NO"/>
      </a:defPPr>
      <a:lvl1pPr marL="0" algn="l" defTabSz="3888181" rtl="0" eaLnBrk="1" latinLnBrk="0" hangingPunct="1">
        <a:defRPr sz="7664" kern="1200">
          <a:solidFill>
            <a:schemeClr val="tx1"/>
          </a:solidFill>
          <a:latin typeface="+mn-lt"/>
          <a:ea typeface="+mn-ea"/>
          <a:cs typeface="+mn-cs"/>
        </a:defRPr>
      </a:lvl1pPr>
      <a:lvl2pPr marL="1944090" algn="l" defTabSz="3888181" rtl="0" eaLnBrk="1" latinLnBrk="0" hangingPunct="1">
        <a:defRPr sz="7664" kern="1200">
          <a:solidFill>
            <a:schemeClr val="tx1"/>
          </a:solidFill>
          <a:latin typeface="+mn-lt"/>
          <a:ea typeface="+mn-ea"/>
          <a:cs typeface="+mn-cs"/>
        </a:defRPr>
      </a:lvl2pPr>
      <a:lvl3pPr marL="3888181" algn="l" defTabSz="3888181" rtl="0" eaLnBrk="1" latinLnBrk="0" hangingPunct="1">
        <a:defRPr sz="7664" kern="1200">
          <a:solidFill>
            <a:schemeClr val="tx1"/>
          </a:solidFill>
          <a:latin typeface="+mn-lt"/>
          <a:ea typeface="+mn-ea"/>
          <a:cs typeface="+mn-cs"/>
        </a:defRPr>
      </a:lvl3pPr>
      <a:lvl4pPr marL="5832269" algn="l" defTabSz="3888181" rtl="0" eaLnBrk="1" latinLnBrk="0" hangingPunct="1">
        <a:defRPr sz="7664" kern="1200">
          <a:solidFill>
            <a:schemeClr val="tx1"/>
          </a:solidFill>
          <a:latin typeface="+mn-lt"/>
          <a:ea typeface="+mn-ea"/>
          <a:cs typeface="+mn-cs"/>
        </a:defRPr>
      </a:lvl4pPr>
      <a:lvl5pPr marL="7776359" algn="l" defTabSz="3888181" rtl="0" eaLnBrk="1" latinLnBrk="0" hangingPunct="1">
        <a:defRPr sz="7664" kern="1200">
          <a:solidFill>
            <a:schemeClr val="tx1"/>
          </a:solidFill>
          <a:latin typeface="+mn-lt"/>
          <a:ea typeface="+mn-ea"/>
          <a:cs typeface="+mn-cs"/>
        </a:defRPr>
      </a:lvl5pPr>
      <a:lvl6pPr marL="9720450" algn="l" defTabSz="3888181" rtl="0" eaLnBrk="1" latinLnBrk="0" hangingPunct="1">
        <a:defRPr sz="7664" kern="1200">
          <a:solidFill>
            <a:schemeClr val="tx1"/>
          </a:solidFill>
          <a:latin typeface="+mn-lt"/>
          <a:ea typeface="+mn-ea"/>
          <a:cs typeface="+mn-cs"/>
        </a:defRPr>
      </a:lvl6pPr>
      <a:lvl7pPr marL="11664540" algn="l" defTabSz="3888181" rtl="0" eaLnBrk="1" latinLnBrk="0" hangingPunct="1">
        <a:defRPr sz="7664" kern="1200">
          <a:solidFill>
            <a:schemeClr val="tx1"/>
          </a:solidFill>
          <a:latin typeface="+mn-lt"/>
          <a:ea typeface="+mn-ea"/>
          <a:cs typeface="+mn-cs"/>
        </a:defRPr>
      </a:lvl7pPr>
      <a:lvl8pPr marL="13608631" algn="l" defTabSz="3888181" rtl="0" eaLnBrk="1" latinLnBrk="0" hangingPunct="1">
        <a:defRPr sz="7664" kern="1200">
          <a:solidFill>
            <a:schemeClr val="tx1"/>
          </a:solidFill>
          <a:latin typeface="+mn-lt"/>
          <a:ea typeface="+mn-ea"/>
          <a:cs typeface="+mn-cs"/>
        </a:defRPr>
      </a:lvl8pPr>
      <a:lvl9pPr marL="15552720" algn="l" defTabSz="3888181" rtl="0" eaLnBrk="1" latinLnBrk="0" hangingPunct="1">
        <a:defRPr sz="76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vivien.jorgensen@sunnaas.no"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e 24"/>
          <p:cNvGrpSpPr/>
          <p:nvPr/>
        </p:nvGrpSpPr>
        <p:grpSpPr>
          <a:xfrm>
            <a:off x="19812543" y="7955410"/>
            <a:ext cx="9451024" cy="9451024"/>
            <a:chOff x="19728656" y="7847460"/>
            <a:chExt cx="9451024" cy="9451024"/>
          </a:xfrm>
        </p:grpSpPr>
        <p:pic>
          <p:nvPicPr>
            <p:cNvPr id="1034" name="Picture 10" descr="three animated figures 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8656" y="7847460"/>
              <a:ext cx="9451024" cy="9451024"/>
            </a:xfrm>
            <a:prstGeom prst="rect">
              <a:avLst/>
            </a:prstGeom>
            <a:noFill/>
            <a:extLst>
              <a:ext uri="{909E8E84-426E-40DD-AFC4-6F175D3DCCD1}">
                <a14:hiddenFill xmlns:a14="http://schemas.microsoft.com/office/drawing/2010/main">
                  <a:solidFill>
                    <a:srgbClr val="FFFFFF"/>
                  </a:solidFill>
                </a14:hiddenFill>
              </a:ext>
            </a:extLst>
          </p:spPr>
        </p:pic>
        <p:sp>
          <p:nvSpPr>
            <p:cNvPr id="18" name="TekstSylinder 17"/>
            <p:cNvSpPr txBox="1"/>
            <p:nvPr/>
          </p:nvSpPr>
          <p:spPr>
            <a:xfrm>
              <a:off x="20453968" y="8337384"/>
              <a:ext cx="2152728" cy="1107996"/>
            </a:xfrm>
            <a:prstGeom prst="rect">
              <a:avLst/>
            </a:prstGeom>
            <a:noFill/>
          </p:spPr>
          <p:txBody>
            <a:bodyPr wrap="square" rtlCol="0">
              <a:spAutoFit/>
            </a:bodyPr>
            <a:lstStyle/>
            <a:p>
              <a:pPr algn="ctr"/>
              <a:r>
                <a:rPr lang="nb-NO" sz="6600" b="1" dirty="0" err="1"/>
                <a:t>Urine</a:t>
              </a:r>
              <a:endParaRPr lang="nb-NO" sz="6600" b="1" dirty="0"/>
            </a:p>
          </p:txBody>
        </p:sp>
        <p:sp>
          <p:nvSpPr>
            <p:cNvPr id="19" name="TekstSylinder 18"/>
            <p:cNvSpPr txBox="1"/>
            <p:nvPr/>
          </p:nvSpPr>
          <p:spPr>
            <a:xfrm>
              <a:off x="23332008" y="8965242"/>
              <a:ext cx="2088232" cy="1107996"/>
            </a:xfrm>
            <a:prstGeom prst="rect">
              <a:avLst/>
            </a:prstGeom>
            <a:noFill/>
          </p:spPr>
          <p:txBody>
            <a:bodyPr wrap="square" rtlCol="0">
              <a:spAutoFit/>
            </a:bodyPr>
            <a:lstStyle/>
            <a:p>
              <a:pPr algn="ctr"/>
              <a:r>
                <a:rPr lang="nb-NO" sz="6600" b="1" dirty="0">
                  <a:solidFill>
                    <a:srgbClr val="1FB806"/>
                  </a:solidFill>
                </a:rPr>
                <a:t>Sex</a:t>
              </a:r>
            </a:p>
          </p:txBody>
        </p:sp>
        <p:sp>
          <p:nvSpPr>
            <p:cNvPr id="23" name="TekstSylinder 22"/>
            <p:cNvSpPr txBox="1"/>
            <p:nvPr/>
          </p:nvSpPr>
          <p:spPr>
            <a:xfrm>
              <a:off x="26435864" y="8446682"/>
              <a:ext cx="1728192" cy="1107996"/>
            </a:xfrm>
            <a:prstGeom prst="rect">
              <a:avLst/>
            </a:prstGeom>
            <a:noFill/>
          </p:spPr>
          <p:txBody>
            <a:bodyPr wrap="square" rtlCol="0">
              <a:spAutoFit/>
            </a:bodyPr>
            <a:lstStyle/>
            <a:p>
              <a:r>
                <a:rPr lang="nb-NO" sz="6600" b="1" dirty="0" err="1">
                  <a:solidFill>
                    <a:srgbClr val="FF0000"/>
                  </a:solidFill>
                </a:rPr>
                <a:t>Pain</a:t>
              </a:r>
              <a:endParaRPr lang="nb-NO" sz="6600" b="1" dirty="0">
                <a:solidFill>
                  <a:srgbClr val="FF0000"/>
                </a:solidFill>
              </a:endParaRPr>
            </a:p>
          </p:txBody>
        </p:sp>
      </p:grpSp>
      <p:sp>
        <p:nvSpPr>
          <p:cNvPr id="2" name="Tittel 1"/>
          <p:cNvSpPr>
            <a:spLocks noGrp="1"/>
          </p:cNvSpPr>
          <p:nvPr>
            <p:ph type="ctrTitle"/>
          </p:nvPr>
        </p:nvSpPr>
        <p:spPr>
          <a:xfrm>
            <a:off x="2375794" y="1864500"/>
            <a:ext cx="25704245" cy="2548758"/>
          </a:xfrm>
        </p:spPr>
        <p:txBody>
          <a:bodyPr>
            <a:noAutofit/>
          </a:bodyPr>
          <a:lstStyle/>
          <a:p>
            <a:pPr algn="ctr"/>
            <a:r>
              <a:rPr lang="en-US" sz="7200" dirty="0"/>
              <a:t>Secondary conditions in a sample of 224 persons with chro</a:t>
            </a:r>
            <a:r>
              <a:rPr lang="en-US" sz="6600" dirty="0"/>
              <a:t>nic SCI using the Spinal Cord Injury Secondary Conditions Scale</a:t>
            </a:r>
            <a:br>
              <a:rPr lang="nb-NO" sz="6600" dirty="0"/>
            </a:br>
            <a:endParaRPr lang="nb-NO" sz="6600" dirty="0"/>
          </a:p>
        </p:txBody>
      </p:sp>
      <p:sp>
        <p:nvSpPr>
          <p:cNvPr id="3" name="Plassholder for tekst 2"/>
          <p:cNvSpPr>
            <a:spLocks noGrp="1"/>
          </p:cNvSpPr>
          <p:nvPr>
            <p:ph type="body" sz="quarter" idx="11"/>
          </p:nvPr>
        </p:nvSpPr>
        <p:spPr>
          <a:xfrm>
            <a:off x="1571613" y="4189694"/>
            <a:ext cx="27469926" cy="2950952"/>
          </a:xfrm>
        </p:spPr>
        <p:txBody>
          <a:bodyPr>
            <a:normAutofit/>
          </a:bodyPr>
          <a:lstStyle/>
          <a:p>
            <a:r>
              <a:rPr lang="en-US" dirty="0"/>
              <a:t> </a:t>
            </a:r>
            <a:endParaRPr lang="nb-NO" dirty="0"/>
          </a:p>
          <a:p>
            <a:pPr algn="ctr"/>
            <a:r>
              <a:rPr lang="nb-NO" sz="6000" dirty="0"/>
              <a:t>Vivien Jørgensen RPT, PhD</a:t>
            </a:r>
            <a:r>
              <a:rPr lang="nb-NO" sz="4400" baseline="66000" dirty="0"/>
              <a:t>1</a:t>
            </a:r>
            <a:r>
              <a:rPr lang="nb-NO" sz="6000" dirty="0"/>
              <a:t> and Emelie Butler Forslund RPT PhD</a:t>
            </a:r>
            <a:r>
              <a:rPr lang="nb-NO" sz="4400" baseline="66000" dirty="0"/>
              <a:t>2,3</a:t>
            </a:r>
          </a:p>
          <a:p>
            <a:pPr algn="ctr"/>
            <a:r>
              <a:rPr lang="nb-NO" sz="4400" baseline="40000" dirty="0"/>
              <a:t>1</a:t>
            </a:r>
            <a:r>
              <a:rPr lang="nb-NO" sz="4600" dirty="0"/>
              <a:t>Sunnaas Rehabilitation Hospital, </a:t>
            </a:r>
            <a:r>
              <a:rPr lang="nb-NO" sz="4800" baseline="40000" dirty="0"/>
              <a:t>2</a:t>
            </a:r>
            <a:r>
              <a:rPr lang="nb-NO" sz="4600" dirty="0"/>
              <a:t>Spinalis Clinic, Aleris Rehab Station, </a:t>
            </a:r>
            <a:r>
              <a:rPr lang="nb-NO" sz="4800" baseline="66000" dirty="0"/>
              <a:t>3</a:t>
            </a:r>
            <a:r>
              <a:rPr lang="nb-NO" sz="4600" dirty="0"/>
              <a:t>Karolinska Institutet </a:t>
            </a:r>
          </a:p>
          <a:p>
            <a:endParaRPr lang="nb-NO" dirty="0"/>
          </a:p>
        </p:txBody>
      </p:sp>
      <p:sp>
        <p:nvSpPr>
          <p:cNvPr id="4" name="Plassholder for tekst 3"/>
          <p:cNvSpPr>
            <a:spLocks noGrp="1"/>
          </p:cNvSpPr>
          <p:nvPr>
            <p:ph type="body" sz="quarter" idx="12"/>
          </p:nvPr>
        </p:nvSpPr>
        <p:spPr>
          <a:xfrm>
            <a:off x="1546574" y="13137139"/>
            <a:ext cx="18290032" cy="5055215"/>
          </a:xfrm>
          <a:ln w="28575">
            <a:noFill/>
          </a:ln>
        </p:spPr>
        <p:txBody>
          <a:bodyPr>
            <a:noAutofit/>
          </a:bodyPr>
          <a:lstStyle/>
          <a:p>
            <a:r>
              <a:rPr lang="en-US" sz="3600" b="1" dirty="0"/>
              <a:t>Introduction</a:t>
            </a:r>
            <a:br>
              <a:rPr lang="en-US" sz="3600" dirty="0"/>
            </a:br>
            <a:r>
              <a:rPr lang="en-US" sz="3600" dirty="0"/>
              <a:t>Secondary conditions are frequently reported after spinal cord injury (SCI) and may interfere negatively with the person’s health and quality of life. Some of these conditions are partially preventable or may require medical treatment. </a:t>
            </a:r>
          </a:p>
          <a:p>
            <a:r>
              <a:rPr lang="en-US" sz="3600" i="1" dirty="0"/>
              <a:t>The SCI Secondary Conditions Scale (SCI-SC</a:t>
            </a:r>
            <a:r>
              <a:rPr lang="en-US" sz="3600" dirty="0"/>
              <a:t>S) by </a:t>
            </a:r>
            <a:r>
              <a:rPr lang="en-US" sz="3600" dirty="0" err="1"/>
              <a:t>Kalpakjian</a:t>
            </a:r>
            <a:r>
              <a:rPr lang="en-US" sz="3600" dirty="0"/>
              <a:t> et al. 2006</a:t>
            </a:r>
            <a:r>
              <a:rPr lang="en-US" sz="3600" baseline="30000" dirty="0"/>
              <a:t>1</a:t>
            </a:r>
            <a:r>
              <a:rPr lang="en-US" sz="3600" dirty="0"/>
              <a:t>, consists of 16 items (listed in table below) scored on an ordinal scale 0-3 where 0=not experienced/insignificant problem, 1=mild/infrequent problem, 2= moderate/occasional problem, 3= significant/chronic problem, all during the last 3 months. Max sum score is 48. </a:t>
            </a:r>
          </a:p>
          <a:p>
            <a:endParaRPr lang="en-US" sz="3600" dirty="0"/>
          </a:p>
        </p:txBody>
      </p:sp>
      <p:sp>
        <p:nvSpPr>
          <p:cNvPr id="5" name="Plassholder for tekst 4"/>
          <p:cNvSpPr>
            <a:spLocks noGrp="1"/>
          </p:cNvSpPr>
          <p:nvPr>
            <p:ph type="body" sz="quarter" idx="13"/>
          </p:nvPr>
        </p:nvSpPr>
        <p:spPr>
          <a:xfrm>
            <a:off x="1546574" y="18995163"/>
            <a:ext cx="27309008" cy="2295763"/>
          </a:xfrm>
          <a:ln w="28575">
            <a:noFill/>
          </a:ln>
        </p:spPr>
        <p:txBody>
          <a:bodyPr>
            <a:normAutofit/>
          </a:bodyPr>
          <a:lstStyle/>
          <a:p>
            <a:r>
              <a:rPr lang="en-US" sz="3600" b="1" dirty="0"/>
              <a:t>Methods: </a:t>
            </a:r>
            <a:br>
              <a:rPr lang="en-US" sz="3600" b="1" dirty="0"/>
            </a:br>
            <a:r>
              <a:rPr lang="en-US" sz="3600" dirty="0"/>
              <a:t>Cross-sectional study at </a:t>
            </a:r>
            <a:r>
              <a:rPr lang="en-US" sz="3600" dirty="0" err="1"/>
              <a:t>Sunnaas</a:t>
            </a:r>
            <a:r>
              <a:rPr lang="en-US" sz="3600" dirty="0"/>
              <a:t> Rehabilitation Hospital and </a:t>
            </a:r>
            <a:r>
              <a:rPr lang="en-US" sz="3600" dirty="0" err="1"/>
              <a:t>Spinalis</a:t>
            </a:r>
            <a:r>
              <a:rPr lang="en-US" sz="3600" dirty="0"/>
              <a:t> Clinic at Aleris Rehab Station. 224 consecutive patients attending regular follow-up at least 1 year after traumatic SCI were included. Descriptive statistics were used.</a:t>
            </a:r>
            <a:endParaRPr lang="nb-NO" sz="3600" dirty="0"/>
          </a:p>
          <a:p>
            <a:endParaRPr lang="nb-NO" sz="3600" b="1" dirty="0"/>
          </a:p>
        </p:txBody>
      </p:sp>
      <p:sp>
        <p:nvSpPr>
          <p:cNvPr id="6" name="Plassholder for tekst 5"/>
          <p:cNvSpPr>
            <a:spLocks noGrp="1"/>
          </p:cNvSpPr>
          <p:nvPr>
            <p:ph type="body" sz="quarter" idx="14"/>
          </p:nvPr>
        </p:nvSpPr>
        <p:spPr>
          <a:xfrm>
            <a:off x="1546574" y="9073193"/>
            <a:ext cx="18290032" cy="3446880"/>
          </a:xfrm>
          <a:ln w="76200">
            <a:solidFill>
              <a:srgbClr val="84BD00"/>
            </a:solidFill>
          </a:ln>
        </p:spPr>
        <p:txBody>
          <a:bodyPr>
            <a:normAutofit fontScale="70000" lnSpcReduction="20000"/>
          </a:bodyPr>
          <a:lstStyle/>
          <a:p>
            <a:pPr>
              <a:lnSpc>
                <a:spcPct val="120000"/>
              </a:lnSpc>
              <a:spcBef>
                <a:spcPts val="1800"/>
              </a:spcBef>
              <a:spcAft>
                <a:spcPts val="1200"/>
              </a:spcAft>
            </a:pPr>
            <a:r>
              <a:rPr lang="en-US" sz="5200" b="1" dirty="0"/>
              <a:t>Conclusion</a:t>
            </a:r>
          </a:p>
          <a:p>
            <a:pPr>
              <a:spcAft>
                <a:spcPts val="1200"/>
              </a:spcAft>
            </a:pPr>
            <a:r>
              <a:rPr lang="en-US" sz="5200" dirty="0"/>
              <a:t>Pain, sexual dysfunction and bladder dysfunction were the most significantly experienced problems in a sample of 224 persons with chronic SCI. </a:t>
            </a:r>
          </a:p>
          <a:p>
            <a:pPr>
              <a:spcAft>
                <a:spcPts val="600"/>
              </a:spcAft>
            </a:pPr>
            <a:r>
              <a:rPr lang="en-US" sz="5200" dirty="0"/>
              <a:t>The Spinal Cord injury Secondary Conditions Scale may help professionals to prioritize interventions and undertake appropriate medical measures according to the indivi</a:t>
            </a:r>
            <a:r>
              <a:rPr lang="en-US" sz="4700" dirty="0"/>
              <a:t>dual scores</a:t>
            </a:r>
            <a:r>
              <a:rPr lang="en-US" sz="4300" dirty="0"/>
              <a:t>.</a:t>
            </a:r>
            <a:r>
              <a:rPr lang="en-US" sz="4000" dirty="0"/>
              <a:t> </a:t>
            </a:r>
            <a:endParaRPr lang="nb-NO" sz="4000" dirty="0"/>
          </a:p>
        </p:txBody>
      </p:sp>
      <p:sp>
        <p:nvSpPr>
          <p:cNvPr id="7" name="Plassholder for tekst 6"/>
          <p:cNvSpPr>
            <a:spLocks noGrp="1"/>
          </p:cNvSpPr>
          <p:nvPr>
            <p:ph type="body" sz="quarter" idx="15"/>
          </p:nvPr>
        </p:nvSpPr>
        <p:spPr>
          <a:xfrm>
            <a:off x="1546575" y="21059983"/>
            <a:ext cx="27319485" cy="3996658"/>
          </a:xfrm>
          <a:ln w="28575">
            <a:noFill/>
          </a:ln>
        </p:spPr>
        <p:txBody>
          <a:bodyPr>
            <a:normAutofit/>
          </a:bodyPr>
          <a:lstStyle/>
          <a:p>
            <a:r>
              <a:rPr lang="en-US" sz="3600" b="1" dirty="0"/>
              <a:t>Results</a:t>
            </a:r>
            <a:br>
              <a:rPr lang="en-US" sz="3600" dirty="0"/>
            </a:br>
            <a:r>
              <a:rPr lang="en-US" sz="3600" dirty="0"/>
              <a:t>Mean age was 49.6 (SD 14.9) years, median years post injury 15 (IQR 6-25), 68% were AIS A-C and 32% AIS D. 51% had cervical, 41% thoracic and 8% lumbar injuries. </a:t>
            </a:r>
          </a:p>
          <a:p>
            <a:r>
              <a:rPr lang="en-US" sz="3600" dirty="0"/>
              <a:t>All score levels were represented in 14 of 16 SCI-SCS items. Median sum score was 10 out of 48 (min-max 0-31). Chronic pain (neuropathic), sexual dysfunction, musculoskeletal pain and bladder dysfunction were the most frequently reported significant/chronic problems. None scored heterotopic bone ossification or diabetes mellitus as a significant/ chronic problem. </a:t>
            </a:r>
            <a:endParaRPr lang="nb-NO" sz="3600" dirty="0"/>
          </a:p>
        </p:txBody>
      </p:sp>
      <p:sp>
        <p:nvSpPr>
          <p:cNvPr id="11" name="Rectangle 3"/>
          <p:cNvSpPr>
            <a:spLocks noChangeArrowheads="1"/>
          </p:cNvSpPr>
          <p:nvPr/>
        </p:nvSpPr>
        <p:spPr bwMode="auto">
          <a:xfrm>
            <a:off x="17507687" y="20353215"/>
            <a:ext cx="184731" cy="135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27" name="TekstSylinder 26"/>
          <p:cNvSpPr txBox="1"/>
          <p:nvPr/>
        </p:nvSpPr>
        <p:spPr>
          <a:xfrm>
            <a:off x="1762598" y="18185983"/>
            <a:ext cx="25346816" cy="646331"/>
          </a:xfrm>
          <a:prstGeom prst="rect">
            <a:avLst/>
          </a:prstGeom>
          <a:noFill/>
          <a:ln>
            <a:noFill/>
          </a:ln>
        </p:spPr>
        <p:txBody>
          <a:bodyPr wrap="square" rtlCol="0">
            <a:spAutoFit/>
          </a:bodyPr>
          <a:lstStyle/>
          <a:p>
            <a:r>
              <a:rPr lang="en-US" sz="3600" dirty="0">
                <a:solidFill>
                  <a:srgbClr val="000000"/>
                </a:solidFill>
              </a:rPr>
              <a:t>An aim of this study</a:t>
            </a:r>
            <a:r>
              <a:rPr lang="en-US" sz="3600" baseline="30000" dirty="0">
                <a:solidFill>
                  <a:srgbClr val="000000"/>
                </a:solidFill>
              </a:rPr>
              <a:t>2</a:t>
            </a:r>
            <a:r>
              <a:rPr lang="en-US" sz="3600" dirty="0">
                <a:solidFill>
                  <a:srgbClr val="000000"/>
                </a:solidFill>
              </a:rPr>
              <a:t> was to describe secondary conditions in a sample of 224 persons with chronic SCI using the SCI-SCS.</a:t>
            </a:r>
            <a:endParaRPr lang="nb-NO" dirty="0"/>
          </a:p>
        </p:txBody>
      </p:sp>
      <p:sp>
        <p:nvSpPr>
          <p:cNvPr id="12" name="Rectangle 4"/>
          <p:cNvSpPr>
            <a:spLocks noChangeArrowheads="1"/>
          </p:cNvSpPr>
          <p:nvPr/>
        </p:nvSpPr>
        <p:spPr bwMode="auto">
          <a:xfrm>
            <a:off x="1810724" y="35569618"/>
            <a:ext cx="142575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GB" altLang="nb-NO" sz="2800" dirty="0">
                <a:solidFill>
                  <a:srgbClr val="000000"/>
                </a:solidFill>
                <a:ea typeface="Calibri" panose="020F0502020204030204" pitchFamily="34" charset="0"/>
                <a:cs typeface="Times New Roman" panose="02020603050405020304" pitchFamily="18" charset="0"/>
              </a:rPr>
              <a:t>Distribution of the SCI-SCS sum score for the 210 patients with complete scores. The scale consists of 16 items scored from 0−3.</a:t>
            </a:r>
          </a:p>
        </p:txBody>
      </p:sp>
      <p:pic>
        <p:nvPicPr>
          <p:cNvPr id="17" name="Bilde 16"/>
          <p:cNvPicPr>
            <a:picLocks noChangeAspect="1"/>
          </p:cNvPicPr>
          <p:nvPr/>
        </p:nvPicPr>
        <p:blipFill rotWithShape="1">
          <a:blip r:embed="rId4"/>
          <a:srcRect r="21828"/>
          <a:stretch/>
        </p:blipFill>
        <p:spPr>
          <a:xfrm>
            <a:off x="1546574" y="26745358"/>
            <a:ext cx="14795894" cy="9419788"/>
          </a:xfrm>
          <a:prstGeom prst="rect">
            <a:avLst/>
          </a:prstGeom>
        </p:spPr>
      </p:pic>
      <p:graphicFrame>
        <p:nvGraphicFramePr>
          <p:cNvPr id="9" name="Tabell 8"/>
          <p:cNvGraphicFramePr>
            <a:graphicFrameLocks noGrp="1"/>
          </p:cNvGraphicFramePr>
          <p:nvPr>
            <p:extLst>
              <p:ext uri="{D42A27DB-BD31-4B8C-83A1-F6EECF244321}">
                <p14:modId xmlns:p14="http://schemas.microsoft.com/office/powerpoint/2010/main" val="256918596"/>
              </p:ext>
            </p:extLst>
          </p:nvPr>
        </p:nvGraphicFramePr>
        <p:xfrm>
          <a:off x="16852798" y="25345571"/>
          <a:ext cx="11971306" cy="9955974"/>
        </p:xfrm>
        <a:graphic>
          <a:graphicData uri="http://schemas.openxmlformats.org/drawingml/2006/table">
            <a:tbl>
              <a:tblPr firstRow="1" firstCol="1" bandRow="1">
                <a:tableStyleId>{BC89EF96-8CEA-46FF-86C4-4CE0E7609802}</a:tableStyleId>
              </a:tblPr>
              <a:tblGrid>
                <a:gridCol w="3811757">
                  <a:extLst>
                    <a:ext uri="{9D8B030D-6E8A-4147-A177-3AD203B41FA5}">
                      <a16:colId xmlns:a16="http://schemas.microsoft.com/office/drawing/2014/main" val="222828595"/>
                    </a:ext>
                  </a:extLst>
                </a:gridCol>
                <a:gridCol w="2035183">
                  <a:extLst>
                    <a:ext uri="{9D8B030D-6E8A-4147-A177-3AD203B41FA5}">
                      <a16:colId xmlns:a16="http://schemas.microsoft.com/office/drawing/2014/main" val="2806962998"/>
                    </a:ext>
                  </a:extLst>
                </a:gridCol>
                <a:gridCol w="1884429">
                  <a:extLst>
                    <a:ext uri="{9D8B030D-6E8A-4147-A177-3AD203B41FA5}">
                      <a16:colId xmlns:a16="http://schemas.microsoft.com/office/drawing/2014/main" val="1507847511"/>
                    </a:ext>
                  </a:extLst>
                </a:gridCol>
                <a:gridCol w="1809051">
                  <a:extLst>
                    <a:ext uri="{9D8B030D-6E8A-4147-A177-3AD203B41FA5}">
                      <a16:colId xmlns:a16="http://schemas.microsoft.com/office/drawing/2014/main" val="2020083270"/>
                    </a:ext>
                  </a:extLst>
                </a:gridCol>
                <a:gridCol w="2430886">
                  <a:extLst>
                    <a:ext uri="{9D8B030D-6E8A-4147-A177-3AD203B41FA5}">
                      <a16:colId xmlns:a16="http://schemas.microsoft.com/office/drawing/2014/main" val="283852377"/>
                    </a:ext>
                  </a:extLst>
                </a:gridCol>
              </a:tblGrid>
              <a:tr h="1690967">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Secondary Condition Scale items</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Significant/ </a:t>
                      </a:r>
                      <a:br>
                        <a:rPr lang="en-GB" sz="2400" kern="1200" dirty="0">
                          <a:solidFill>
                            <a:sysClr val="windowText" lastClr="000000"/>
                          </a:solidFill>
                          <a:effectLst/>
                          <a:latin typeface="+mn-lt"/>
                          <a:ea typeface="+mn-ea"/>
                          <a:cs typeface="+mn-cs"/>
                        </a:rPr>
                      </a:br>
                      <a:r>
                        <a:rPr lang="en-GB" sz="2400" kern="1200" dirty="0">
                          <a:solidFill>
                            <a:sysClr val="windowText" lastClr="000000"/>
                          </a:solidFill>
                          <a:effectLst/>
                          <a:latin typeface="+mn-lt"/>
                          <a:ea typeface="+mn-ea"/>
                          <a:cs typeface="+mn-cs"/>
                        </a:rPr>
                        <a:t>chronic problem</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Moderate/</a:t>
                      </a:r>
                    </a:p>
                    <a:p>
                      <a:pPr marL="124460" algn="ctr" defTabSz="3888181" rtl="0" eaLnBrk="1" latinLnBrk="0" hangingPunct="1">
                        <a:lnSpc>
                          <a:spcPct val="107000"/>
                        </a:lnSpc>
                        <a:spcAft>
                          <a:spcPts val="0"/>
                        </a:spcAft>
                      </a:pPr>
                      <a:r>
                        <a:rPr lang="en-GB" sz="2400" kern="1200" dirty="0">
                          <a:solidFill>
                            <a:srgbClr val="000000"/>
                          </a:solidFill>
                          <a:effectLst/>
                          <a:latin typeface="+mn-lt"/>
                          <a:ea typeface="+mn-ea"/>
                          <a:cs typeface="+mn-cs"/>
                        </a:rPr>
                        <a:t>occasional problem</a:t>
                      </a:r>
                      <a:endParaRPr lang="nb-NO" sz="2400" kern="1200" dirty="0">
                        <a:solidFill>
                          <a:srgbClr val="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Mild/ infrequent problem</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Not experienced/</a:t>
                      </a:r>
                      <a:br>
                        <a:rPr lang="en-GB" sz="2400" kern="1200" dirty="0">
                          <a:solidFill>
                            <a:sysClr val="windowText" lastClr="000000"/>
                          </a:solidFill>
                          <a:effectLst/>
                          <a:latin typeface="+mn-lt"/>
                          <a:ea typeface="+mn-ea"/>
                          <a:cs typeface="+mn-cs"/>
                        </a:rPr>
                      </a:br>
                      <a:r>
                        <a:rPr lang="en-GB" sz="2400" kern="1200" dirty="0">
                          <a:solidFill>
                            <a:sysClr val="windowText" lastClr="000000"/>
                          </a:solidFill>
                          <a:effectLst/>
                          <a:latin typeface="+mn-lt"/>
                          <a:ea typeface="+mn-ea"/>
                          <a:cs typeface="+mn-cs"/>
                        </a:rPr>
                        <a:t>insignificant problem</a:t>
                      </a:r>
                    </a:p>
                  </a:txBody>
                  <a:tcPr marL="68580" marR="68580" marT="0" marB="0"/>
                </a:tc>
                <a:extLst>
                  <a:ext uri="{0D108BD9-81ED-4DB2-BD59-A6C34878D82A}">
                    <a16:rowId xmlns:a16="http://schemas.microsoft.com/office/drawing/2014/main" val="4021399709"/>
                  </a:ext>
                </a:extLst>
              </a:tr>
              <a:tr h="434629">
                <a:tc>
                  <a:txBody>
                    <a:bodyPr/>
                    <a:lstStyle/>
                    <a:p>
                      <a:pPr marL="124460" algn="l" defTabSz="3888181" rtl="0" eaLnBrk="1" latinLnBrk="0" hangingPunct="1">
                        <a:lnSpc>
                          <a:spcPct val="107000"/>
                        </a:lnSpc>
                        <a:spcAft>
                          <a:spcPts val="0"/>
                        </a:spcAft>
                        <a:tabLst>
                          <a:tab pos="1441450" algn="l"/>
                        </a:tabLst>
                      </a:pPr>
                      <a:r>
                        <a:rPr lang="en-GB" sz="2400" kern="1200" dirty="0">
                          <a:solidFill>
                            <a:sysClr val="windowText" lastClr="000000"/>
                          </a:solidFill>
                          <a:effectLst/>
                          <a:latin typeface="+mn-lt"/>
                          <a:ea typeface="+mn-ea"/>
                          <a:cs typeface="+mn-cs"/>
                        </a:rPr>
                        <a:t>Chronic pain                 </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25</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20</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17</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38</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2964978274"/>
                  </a:ext>
                </a:extLst>
              </a:tr>
              <a:tr h="434629">
                <a:tc>
                  <a:txBody>
                    <a:bodyPr/>
                    <a:lstStyle/>
                    <a:p>
                      <a:pPr marL="124460" algn="l" defTabSz="3888181" rtl="0" eaLnBrk="1" latinLnBrk="0" hangingPunct="1">
                        <a:lnSpc>
                          <a:spcPct val="107000"/>
                        </a:lnSpc>
                        <a:spcAft>
                          <a:spcPts val="0"/>
                        </a:spcAft>
                        <a:tabLst>
                          <a:tab pos="1441450" algn="l"/>
                        </a:tabLst>
                      </a:pPr>
                      <a:r>
                        <a:rPr lang="en-GB" sz="2400" kern="1200" dirty="0">
                          <a:solidFill>
                            <a:sysClr val="windowText" lastClr="000000"/>
                          </a:solidFill>
                          <a:effectLst/>
                          <a:latin typeface="+mn-lt"/>
                          <a:ea typeface="+mn-ea"/>
                          <a:cs typeface="+mn-cs"/>
                        </a:rPr>
                        <a:t>Sexual dysfunction       </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19</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18</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18</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41</a:t>
                      </a:r>
                      <a:endParaRPr lang="nb-NO" sz="2400" kern="120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2177556602"/>
                  </a:ext>
                </a:extLst>
              </a:tr>
              <a:tr h="434629">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Joint and muscle pain   </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17</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23</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23</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36</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2144529544"/>
                  </a:ext>
                </a:extLst>
              </a:tr>
              <a:tr h="434629">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Bladder dysfunction     </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17</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16</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17</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50</a:t>
                      </a:r>
                      <a:endParaRPr lang="nb-NO" sz="2400" kern="1200" dirty="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3433107854"/>
                  </a:ext>
                </a:extLst>
              </a:tr>
              <a:tr h="548732">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Bowel dysfunction       </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14</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17</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23</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46</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3334705555"/>
                  </a:ext>
                </a:extLst>
              </a:tr>
              <a:tr h="575553">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Muscle spasms</a:t>
                      </a:r>
                      <a:endParaRPr lang="nb-NO" sz="2400" kern="1200" dirty="0">
                        <a:solidFill>
                          <a:sysClr val="windowText" lastClr="000000"/>
                        </a:solidFill>
                        <a:effectLst/>
                        <a:latin typeface="+mn-lt"/>
                        <a:ea typeface="+mn-ea"/>
                        <a:cs typeface="+mn-cs"/>
                      </a:endParaRPr>
                    </a:p>
                  </a:txBody>
                  <a:tcPr marL="68580" marR="68580" marT="0" marB="0">
                    <a:lnR w="38100" cap="flat" cmpd="sng" algn="ctr">
                      <a:solidFill>
                        <a:schemeClr val="tx1"/>
                      </a:solidFill>
                      <a:prstDash val="solid"/>
                      <a:round/>
                      <a:headEnd type="none" w="med" len="med"/>
                      <a:tailEnd type="none" w="med" len="med"/>
                    </a:lnR>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12</a:t>
                      </a:r>
                      <a:endParaRPr lang="nb-NO" sz="2400" kern="1200" dirty="0">
                        <a:solidFill>
                          <a:sysClr val="windowText" lastClr="000000"/>
                        </a:solidFill>
                        <a:effectLst/>
                        <a:latin typeface="+mn-lt"/>
                        <a:ea typeface="+mn-ea"/>
                        <a:cs typeface="+mn-cs"/>
                      </a:endParaRPr>
                    </a:p>
                  </a:txBody>
                  <a:tcPr marL="68580" marR="68580" marT="0" marB="0">
                    <a:lnL w="38100" cap="flat" cmpd="sng" algn="ctr">
                      <a:solidFill>
                        <a:schemeClr val="tx1"/>
                      </a:solidFill>
                      <a:prstDash val="solid"/>
                      <a:round/>
                      <a:headEnd type="none" w="med" len="med"/>
                      <a:tailEnd type="none" w="med" len="med"/>
                    </a:ln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18</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26</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44</a:t>
                      </a:r>
                      <a:endParaRPr lang="nb-NO" sz="2400" kern="120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2280801507"/>
                  </a:ext>
                </a:extLst>
              </a:tr>
              <a:tr h="453295">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Circulatory problems</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9</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13</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22</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56</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366160110"/>
                  </a:ext>
                </a:extLst>
              </a:tr>
              <a:tr h="453295">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Urinary tract infections </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9</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9</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13</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69</a:t>
                      </a:r>
                      <a:endParaRPr lang="nb-NO" sz="2400" kern="1200" dirty="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3828400590"/>
                  </a:ext>
                </a:extLst>
              </a:tr>
              <a:tr h="453295">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Contractures</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6</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12</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13</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70</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1906513840"/>
                  </a:ext>
                </a:extLst>
              </a:tr>
              <a:tr h="453295">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Pressure sore(s)</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6</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5</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9</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80</a:t>
                      </a:r>
                      <a:endParaRPr lang="nb-NO" sz="2400" kern="1200" dirty="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4443519"/>
                  </a:ext>
                </a:extLst>
              </a:tr>
              <a:tr h="906589">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Injury caused by loss of sensation</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3</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9</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16</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73</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3728339235"/>
                  </a:ext>
                </a:extLst>
              </a:tr>
              <a:tr h="434629">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Respiratory problems   </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3</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5</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9</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84</a:t>
                      </a:r>
                      <a:endParaRPr lang="nb-NO" sz="2400" kern="1200" dirty="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2582461415"/>
                  </a:ext>
                </a:extLst>
              </a:tr>
              <a:tr h="453295">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Postural hypertension</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2</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9</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16</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74</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2350620206"/>
                  </a:ext>
                </a:extLst>
              </a:tr>
              <a:tr h="434629">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Autonomic </a:t>
                      </a:r>
                      <a:r>
                        <a:rPr lang="en-GB" sz="2400" kern="1200" dirty="0" err="1">
                          <a:solidFill>
                            <a:sysClr val="windowText" lastClr="000000"/>
                          </a:solidFill>
                          <a:effectLst/>
                          <a:latin typeface="+mn-lt"/>
                          <a:ea typeface="+mn-ea"/>
                          <a:cs typeface="+mn-cs"/>
                        </a:rPr>
                        <a:t>dysreflexia</a:t>
                      </a:r>
                      <a:r>
                        <a:rPr lang="en-GB" sz="2400" kern="1200" dirty="0">
                          <a:solidFill>
                            <a:sysClr val="windowText" lastClr="000000"/>
                          </a:solidFill>
                          <a:effectLst/>
                          <a:latin typeface="+mn-lt"/>
                          <a:ea typeface="+mn-ea"/>
                          <a:cs typeface="+mn-cs"/>
                        </a:rPr>
                        <a:t> </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8</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9</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83</a:t>
                      </a:r>
                      <a:endParaRPr lang="nb-NO" sz="2400" kern="1200" dirty="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3439592933"/>
                  </a:ext>
                </a:extLst>
              </a:tr>
              <a:tr h="453295">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Diabetes mellitus</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0</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3</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2</a:t>
                      </a:r>
                      <a:endParaRPr lang="nb-NO" sz="2400" kern="1200">
                        <a:solidFill>
                          <a:sysClr val="windowText" lastClr="000000"/>
                        </a:solidFill>
                        <a:effectLst/>
                        <a:latin typeface="+mn-lt"/>
                        <a:ea typeface="+mn-ea"/>
                        <a:cs typeface="+mn-cs"/>
                      </a:endParaRPr>
                    </a:p>
                  </a:txBody>
                  <a:tcPr marL="68580" marR="68580" marT="0" marB="0">
                    <a:solidFill>
                      <a:srgbClr val="45AD11">
                        <a:alpha val="20000"/>
                      </a:srgbClr>
                    </a:solidFill>
                  </a:tcPr>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95</a:t>
                      </a:r>
                      <a:endParaRPr lang="nb-NO" sz="2400" kern="1200" dirty="0">
                        <a:solidFill>
                          <a:sysClr val="windowText" lastClr="000000"/>
                        </a:solidFill>
                        <a:effectLst/>
                        <a:latin typeface="+mn-lt"/>
                        <a:ea typeface="+mn-ea"/>
                        <a:cs typeface="+mn-cs"/>
                      </a:endParaRPr>
                    </a:p>
                  </a:txBody>
                  <a:tcPr marL="68580" marR="68580" marT="0" marB="0">
                    <a:solidFill>
                      <a:srgbClr val="45AD11">
                        <a:alpha val="20000"/>
                      </a:srgbClr>
                    </a:solidFill>
                  </a:tcPr>
                </a:tc>
                <a:extLst>
                  <a:ext uri="{0D108BD9-81ED-4DB2-BD59-A6C34878D82A}">
                    <a16:rowId xmlns:a16="http://schemas.microsoft.com/office/drawing/2014/main" val="918726179"/>
                  </a:ext>
                </a:extLst>
              </a:tr>
              <a:tr h="906589">
                <a:tc>
                  <a:txBody>
                    <a:bodyPr/>
                    <a:lstStyle/>
                    <a:p>
                      <a:pPr marL="124460" algn="l"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Heterotopic bone ossification</a:t>
                      </a:r>
                      <a:endParaRPr lang="nb-NO" sz="2400" kern="1200" dirty="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0</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a:solidFill>
                            <a:sysClr val="windowText" lastClr="000000"/>
                          </a:solidFill>
                          <a:effectLst/>
                          <a:latin typeface="+mn-lt"/>
                          <a:ea typeface="+mn-ea"/>
                          <a:cs typeface="+mn-cs"/>
                        </a:rPr>
                        <a:t>1</a:t>
                      </a:r>
                      <a:endParaRPr lang="nb-NO" sz="2400" kern="1200">
                        <a:solidFill>
                          <a:sysClr val="windowText" lastClr="000000"/>
                        </a:solidFill>
                        <a:effectLst/>
                        <a:latin typeface="+mn-lt"/>
                        <a:ea typeface="+mn-ea"/>
                        <a:cs typeface="+mn-cs"/>
                      </a:endParaRPr>
                    </a:p>
                  </a:txBody>
                  <a:tcPr marL="68580" marR="68580" marT="0" marB="0"/>
                </a:tc>
                <a:tc>
                  <a:txBody>
                    <a:bodyPr/>
                    <a:lstStyle/>
                    <a:p>
                      <a:pPr marL="124460" algn="ctr" defTabSz="3888181" rtl="0" eaLnBrk="1" latinLnBrk="0" hangingPunct="1">
                        <a:lnSpc>
                          <a:spcPct val="107000"/>
                        </a:lnSpc>
                        <a:spcAft>
                          <a:spcPts val="0"/>
                        </a:spcAft>
                      </a:pPr>
                      <a:r>
                        <a:rPr lang="en-GB" sz="2400" kern="1200" dirty="0">
                          <a:solidFill>
                            <a:sysClr val="windowText" lastClr="000000"/>
                          </a:solidFill>
                          <a:effectLst/>
                          <a:latin typeface="+mn-lt"/>
                          <a:ea typeface="+mn-ea"/>
                          <a:cs typeface="+mn-cs"/>
                        </a:rPr>
                        <a:t>97</a:t>
                      </a:r>
                      <a:endParaRPr lang="nb-NO" sz="2400" kern="1200" dirty="0">
                        <a:solidFill>
                          <a:sysClr val="windowText" lastClr="000000"/>
                        </a:solidFill>
                        <a:effectLst/>
                        <a:latin typeface="+mn-lt"/>
                        <a:ea typeface="+mn-ea"/>
                        <a:cs typeface="+mn-cs"/>
                      </a:endParaRPr>
                    </a:p>
                  </a:txBody>
                  <a:tcPr marL="68580" marR="68580" marT="0" marB="0"/>
                </a:tc>
                <a:extLst>
                  <a:ext uri="{0D108BD9-81ED-4DB2-BD59-A6C34878D82A}">
                    <a16:rowId xmlns:a16="http://schemas.microsoft.com/office/drawing/2014/main" val="3291818615"/>
                  </a:ext>
                </a:extLst>
              </a:tr>
            </a:tbl>
          </a:graphicData>
        </a:graphic>
      </p:graphicFrame>
      <p:sp>
        <p:nvSpPr>
          <p:cNvPr id="8" name="TekstSylinder 7"/>
          <p:cNvSpPr txBox="1"/>
          <p:nvPr/>
        </p:nvSpPr>
        <p:spPr>
          <a:xfrm>
            <a:off x="1834787" y="37318635"/>
            <a:ext cx="27061506" cy="1815882"/>
          </a:xfrm>
          <a:prstGeom prst="rect">
            <a:avLst/>
          </a:prstGeom>
          <a:noFill/>
        </p:spPr>
        <p:txBody>
          <a:bodyPr wrap="square" rtlCol="0">
            <a:spAutoFit/>
          </a:bodyPr>
          <a:lstStyle/>
          <a:p>
            <a:r>
              <a:rPr lang="en-US" sz="2800" b="1" dirty="0">
                <a:solidFill>
                  <a:srgbClr val="000000"/>
                </a:solidFill>
              </a:rPr>
              <a:t>References</a:t>
            </a:r>
          </a:p>
          <a:p>
            <a:r>
              <a:rPr lang="en-US" sz="2800" baseline="30000" dirty="0">
                <a:solidFill>
                  <a:srgbClr val="000000"/>
                </a:solidFill>
              </a:rPr>
              <a:t>1</a:t>
            </a:r>
            <a:r>
              <a:rPr lang="nb-NO" sz="2800" dirty="0">
                <a:solidFill>
                  <a:srgbClr val="000000"/>
                </a:solidFill>
              </a:rPr>
              <a:t>Kalpakjian CZ, Scelza WM, Forchheimer MB, Toussaint LL</a:t>
            </a:r>
            <a:r>
              <a:rPr lang="nb-NO" sz="2800" i="1" dirty="0">
                <a:solidFill>
                  <a:srgbClr val="000000"/>
                </a:solidFill>
              </a:rPr>
              <a:t>. Preliminary reliability and validity of a Spinal Cord Injury Secondary Conditions Scale</a:t>
            </a:r>
            <a:r>
              <a:rPr lang="nb-NO" sz="2800" dirty="0">
                <a:solidFill>
                  <a:srgbClr val="000000"/>
                </a:solidFill>
              </a:rPr>
              <a:t>. J Spinal Cord Med. 2007;30:131–9</a:t>
            </a:r>
          </a:p>
          <a:p>
            <a:r>
              <a:rPr lang="en-US" sz="2800" baseline="30000" dirty="0">
                <a:solidFill>
                  <a:srgbClr val="000000"/>
                </a:solidFill>
              </a:rPr>
              <a:t>2</a:t>
            </a:r>
            <a:r>
              <a:rPr lang="en-US" sz="2800" dirty="0">
                <a:solidFill>
                  <a:srgbClr val="000000"/>
                </a:solidFill>
              </a:rPr>
              <a:t>Jørgensen V, von Rosen P, Butler Forslund E</a:t>
            </a:r>
            <a:r>
              <a:rPr lang="en-US" sz="2800" i="1" dirty="0">
                <a:solidFill>
                  <a:srgbClr val="000000"/>
                </a:solidFill>
              </a:rPr>
              <a:t>. Considerations on the psychometric properties and validity of the Spinal Cord Injury Secondary Conditions Scale. </a:t>
            </a:r>
            <a:r>
              <a:rPr lang="en-US" sz="2800" dirty="0">
                <a:solidFill>
                  <a:srgbClr val="000000"/>
                </a:solidFill>
              </a:rPr>
              <a:t>Spinal Cord. 202</a:t>
            </a:r>
            <a:r>
              <a:rPr lang="en-US" sz="2800" i="1" dirty="0">
                <a:solidFill>
                  <a:srgbClr val="000000"/>
                </a:solidFill>
              </a:rPr>
              <a:t>1 Aug;59(8):894-901</a:t>
            </a:r>
          </a:p>
        </p:txBody>
      </p:sp>
      <p:sp>
        <p:nvSpPr>
          <p:cNvPr id="13" name="TekstSylinder 12"/>
          <p:cNvSpPr txBox="1"/>
          <p:nvPr/>
        </p:nvSpPr>
        <p:spPr>
          <a:xfrm>
            <a:off x="16852799" y="35584510"/>
            <a:ext cx="11909773" cy="1384995"/>
          </a:xfrm>
          <a:prstGeom prst="rect">
            <a:avLst/>
          </a:prstGeom>
          <a:noFill/>
        </p:spPr>
        <p:txBody>
          <a:bodyPr wrap="square" rtlCol="0">
            <a:spAutoFit/>
          </a:bodyPr>
          <a:lstStyle/>
          <a:p>
            <a:r>
              <a:rPr lang="en-US" altLang="nb-NO" sz="2800" dirty="0">
                <a:solidFill>
                  <a:srgbClr val="000000"/>
                </a:solidFill>
                <a:ea typeface="Calibri" panose="020F0502020204030204" pitchFamily="34" charset="0"/>
                <a:cs typeface="Times New Roman" panose="02020603050405020304" pitchFamily="18" charset="0"/>
              </a:rPr>
              <a:t>Proportions (%) of scorings on each single items of SCI -SCS and median sum score for the total sample (n=224) ordered according to magnitude of problem. </a:t>
            </a:r>
            <a:endParaRPr lang="nb-NO" altLang="nb-NO" sz="2800" dirty="0">
              <a:solidFill>
                <a:srgbClr val="000000"/>
              </a:solidFill>
            </a:endParaRPr>
          </a:p>
          <a:p>
            <a:endParaRPr lang="nb-NO" sz="2800" dirty="0"/>
          </a:p>
        </p:txBody>
      </p:sp>
      <p:sp>
        <p:nvSpPr>
          <p:cNvPr id="10" name="textruta 9">
            <a:extLst>
              <a:ext uri="{FF2B5EF4-FFF2-40B4-BE49-F238E27FC236}">
                <a16:creationId xmlns:a16="http://schemas.microsoft.com/office/drawing/2014/main" id="{B5CED325-9F38-4365-A326-9C76171454C0}"/>
              </a:ext>
            </a:extLst>
          </p:cNvPr>
          <p:cNvSpPr txBox="1"/>
          <p:nvPr/>
        </p:nvSpPr>
        <p:spPr>
          <a:xfrm>
            <a:off x="21348774" y="41250600"/>
            <a:ext cx="5760640" cy="954107"/>
          </a:xfrm>
          <a:prstGeom prst="rect">
            <a:avLst/>
          </a:prstGeom>
          <a:noFill/>
        </p:spPr>
        <p:txBody>
          <a:bodyPr wrap="square" rtlCol="0">
            <a:spAutoFit/>
          </a:bodyPr>
          <a:lstStyle/>
          <a:p>
            <a:r>
              <a:rPr lang="en-US" sz="2800" dirty="0">
                <a:solidFill>
                  <a:srgbClr val="000000"/>
                </a:solidFill>
              </a:rPr>
              <a:t>Vivien Jørgensen </a:t>
            </a:r>
          </a:p>
          <a:p>
            <a:r>
              <a:rPr lang="en-US" sz="2800" u="sng" dirty="0">
                <a:solidFill>
                  <a:srgbClr val="003283"/>
                </a:solidFill>
                <a:hlinkClick r:id="rId5">
                  <a:extLst>
                    <a:ext uri="{A12FA001-AC4F-418D-AE19-62706E023703}">
                      <ahyp:hlinkClr xmlns:ahyp="http://schemas.microsoft.com/office/drawing/2018/hyperlinkcolor" val="tx"/>
                    </a:ext>
                  </a:extLst>
                </a:hlinkClick>
              </a:rPr>
              <a:t>v</a:t>
            </a:r>
            <a:r>
              <a:rPr lang="en-US" sz="2800" u="sng" dirty="0">
                <a:solidFill>
                  <a:srgbClr val="000000"/>
                </a:solidFill>
                <a:hlinkClick r:id="rId5">
                  <a:extLst>
                    <a:ext uri="{A12FA001-AC4F-418D-AE19-62706E023703}">
                      <ahyp:hlinkClr xmlns:ahyp="http://schemas.microsoft.com/office/drawing/2018/hyperlinkcolor" val="tx"/>
                    </a:ext>
                  </a:extLst>
                </a:hlinkClick>
              </a:rPr>
              <a:t>ivien.jorgensen@sunnaas.no</a:t>
            </a:r>
            <a:endParaRPr lang="en-US" sz="2800" u="sng" dirty="0">
              <a:solidFill>
                <a:srgbClr val="000000"/>
              </a:solidFill>
            </a:endParaRPr>
          </a:p>
        </p:txBody>
      </p:sp>
      <p:sp>
        <p:nvSpPr>
          <p:cNvPr id="14" name="textruta 13">
            <a:extLst>
              <a:ext uri="{FF2B5EF4-FFF2-40B4-BE49-F238E27FC236}">
                <a16:creationId xmlns:a16="http://schemas.microsoft.com/office/drawing/2014/main" id="{730119EB-C308-4BCC-8BE4-B9C36C91A440}"/>
              </a:ext>
            </a:extLst>
          </p:cNvPr>
          <p:cNvSpPr txBox="1"/>
          <p:nvPr/>
        </p:nvSpPr>
        <p:spPr>
          <a:xfrm>
            <a:off x="1810725" y="41407211"/>
            <a:ext cx="5047445" cy="954107"/>
          </a:xfrm>
          <a:prstGeom prst="rect">
            <a:avLst/>
          </a:prstGeom>
          <a:noFill/>
        </p:spPr>
        <p:txBody>
          <a:bodyPr wrap="square" rtlCol="0">
            <a:spAutoFit/>
          </a:bodyPr>
          <a:lstStyle/>
          <a:p>
            <a:r>
              <a:rPr lang="en-US" sz="2800" dirty="0">
                <a:solidFill>
                  <a:srgbClr val="000000"/>
                </a:solidFill>
              </a:rPr>
              <a:t>Emelie Butler Forslund</a:t>
            </a:r>
          </a:p>
          <a:p>
            <a:r>
              <a:rPr lang="en-US" sz="2800" dirty="0">
                <a:solidFill>
                  <a:srgbClr val="000000"/>
                </a:solidFill>
              </a:rPr>
              <a:t>emelie.forslund@aleris.se</a:t>
            </a:r>
            <a:endParaRPr lang="sv-SE" dirty="0"/>
          </a:p>
        </p:txBody>
      </p:sp>
      <p:pic>
        <p:nvPicPr>
          <p:cNvPr id="16" name="Bildobjekt 15">
            <a:extLst>
              <a:ext uri="{FF2B5EF4-FFF2-40B4-BE49-F238E27FC236}">
                <a16:creationId xmlns:a16="http://schemas.microsoft.com/office/drawing/2014/main" id="{A90E0BE9-905C-BBB2-8C19-FDC0DC6C86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6614" y="39996337"/>
            <a:ext cx="3240000" cy="1149219"/>
          </a:xfrm>
          <a:prstGeom prst="rect">
            <a:avLst/>
          </a:prstGeom>
        </p:spPr>
      </p:pic>
    </p:spTree>
    <p:extLst>
      <p:ext uri="{BB962C8B-B14F-4D97-AF65-F5344CB8AC3E}">
        <p14:creationId xmlns:p14="http://schemas.microsoft.com/office/powerpoint/2010/main" val="3969438303"/>
      </p:ext>
    </p:extLst>
  </p:cSld>
  <p:clrMapOvr>
    <a:masterClrMapping/>
  </p:clrMapOvr>
</p:sld>
</file>

<file path=ppt/theme/theme1.xml><?xml version="1.0" encoding="utf-8"?>
<a:theme xmlns:a="http://schemas.openxmlformats.org/drawingml/2006/main" name="Sunnaas poster med header">
  <a:themeElements>
    <a:clrScheme name="Sunnaas">
      <a:dk1>
        <a:srgbClr val="81A9E1"/>
      </a:dk1>
      <a:lt1>
        <a:sysClr val="window" lastClr="FFFFFF"/>
      </a:lt1>
      <a:dk2>
        <a:srgbClr val="003283"/>
      </a:dk2>
      <a:lt2>
        <a:srgbClr val="FFFFFF"/>
      </a:lt2>
      <a:accent1>
        <a:srgbClr val="84BD00"/>
      </a:accent1>
      <a:accent2>
        <a:srgbClr val="E3A610"/>
      </a:accent2>
      <a:accent3>
        <a:srgbClr val="839C8F"/>
      </a:accent3>
      <a:accent4>
        <a:srgbClr val="8D6A59"/>
      </a:accent4>
      <a:accent5>
        <a:srgbClr val="2F654A"/>
      </a:accent5>
      <a:accent6>
        <a:srgbClr val="9AA2AB"/>
      </a:accent6>
      <a:hlink>
        <a:srgbClr val="003283"/>
      </a:hlink>
      <a:folHlink>
        <a:srgbClr val="81A9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 med header_engelsk</Template>
  <TotalTime>1497</TotalTime>
  <Words>655</Words>
  <Application>Microsoft Office PowerPoint</Application>
  <PresentationFormat>Anpassad</PresentationFormat>
  <Paragraphs>112</Paragraphs>
  <Slides>1</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vt:i4>
      </vt:variant>
    </vt:vector>
  </HeadingPairs>
  <TitlesOfParts>
    <vt:vector size="4" baseType="lpstr">
      <vt:lpstr>Arial</vt:lpstr>
      <vt:lpstr>Calibri</vt:lpstr>
      <vt:lpstr>Sunnaas poster med header</vt:lpstr>
      <vt:lpstr>Secondary conditions in a sample of 224 persons with chronic SCI using the Spinal Cord Injury Secondary Conditions Scale </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transcutaneous spinal cord stimulation on spasticity in persons with spinal cord injury, a pilot study with multiple treatments</dc:title>
  <dc:creator>Anne Marie Lannem</dc:creator>
  <cp:lastModifiedBy>Angelica Carlson</cp:lastModifiedBy>
  <cp:revision>89</cp:revision>
  <cp:lastPrinted>2022-04-26T08:20:38Z</cp:lastPrinted>
  <dcterms:created xsi:type="dcterms:W3CDTF">2022-04-01T07:47:29Z</dcterms:created>
  <dcterms:modified xsi:type="dcterms:W3CDTF">2022-05-17T17:23:55Z</dcterms:modified>
</cp:coreProperties>
</file>